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0" r:id="rId3"/>
    <p:sldId id="281" r:id="rId4"/>
    <p:sldId id="284" r:id="rId5"/>
    <p:sldId id="285" r:id="rId6"/>
    <p:sldId id="288" r:id="rId7"/>
    <p:sldId id="290" r:id="rId8"/>
    <p:sldId id="291" r:id="rId9"/>
    <p:sldId id="292" r:id="rId10"/>
    <p:sldId id="294" r:id="rId11"/>
    <p:sldId id="295" r:id="rId12"/>
    <p:sldId id="297" r:id="rId13"/>
    <p:sldId id="299" r:id="rId14"/>
    <p:sldId id="300" r:id="rId15"/>
    <p:sldId id="301" r:id="rId16"/>
    <p:sldId id="302" r:id="rId17"/>
    <p:sldId id="303" r:id="rId18"/>
    <p:sldId id="304" r:id="rId19"/>
    <p:sldId id="308" r:id="rId20"/>
    <p:sldId id="311" r:id="rId21"/>
    <p:sldId id="312" r:id="rId2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60" d="100"/>
          <a:sy n="60" d="100"/>
        </p:scale>
        <p:origin x="-1656" y="-2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3138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EA623-3304-4ACA-B6F7-33D5DFCC6352}" type="datetimeFigureOut">
              <a:rPr lang="en-US" smtClean="0"/>
              <a:pPr/>
              <a:t>1/1/2008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6BEDE6-D35E-4D5C-954E-0F85F0E9C59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EA623-3304-4ACA-B6F7-33D5DFCC6352}" type="datetimeFigureOut">
              <a:rPr lang="en-US" smtClean="0"/>
              <a:pPr/>
              <a:t>1/1/2008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6BEDE6-D35E-4D5C-954E-0F85F0E9C59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EA623-3304-4ACA-B6F7-33D5DFCC6352}" type="datetimeFigureOut">
              <a:rPr lang="en-US" smtClean="0"/>
              <a:pPr/>
              <a:t>1/1/2008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6BEDE6-D35E-4D5C-954E-0F85F0E9C59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EA623-3304-4ACA-B6F7-33D5DFCC6352}" type="datetimeFigureOut">
              <a:rPr lang="en-US" smtClean="0"/>
              <a:pPr/>
              <a:t>1/1/2008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6BEDE6-D35E-4D5C-954E-0F85F0E9C59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EA623-3304-4ACA-B6F7-33D5DFCC6352}" type="datetimeFigureOut">
              <a:rPr lang="en-US" smtClean="0"/>
              <a:pPr/>
              <a:t>1/1/2008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6BEDE6-D35E-4D5C-954E-0F85F0E9C59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EA623-3304-4ACA-B6F7-33D5DFCC6352}" type="datetimeFigureOut">
              <a:rPr lang="en-US" smtClean="0"/>
              <a:pPr/>
              <a:t>1/1/2008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6BEDE6-D35E-4D5C-954E-0F85F0E9C59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EA623-3304-4ACA-B6F7-33D5DFCC6352}" type="datetimeFigureOut">
              <a:rPr lang="en-US" smtClean="0"/>
              <a:pPr/>
              <a:t>1/1/2008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6BEDE6-D35E-4D5C-954E-0F85F0E9C59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EA623-3304-4ACA-B6F7-33D5DFCC6352}" type="datetimeFigureOut">
              <a:rPr lang="en-US" smtClean="0"/>
              <a:pPr/>
              <a:t>1/1/2008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6BEDE6-D35E-4D5C-954E-0F85F0E9C59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EA623-3304-4ACA-B6F7-33D5DFCC6352}" type="datetimeFigureOut">
              <a:rPr lang="en-US" smtClean="0"/>
              <a:pPr/>
              <a:t>1/1/2008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6BEDE6-D35E-4D5C-954E-0F85F0E9C59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EA623-3304-4ACA-B6F7-33D5DFCC6352}" type="datetimeFigureOut">
              <a:rPr lang="en-US" smtClean="0"/>
              <a:pPr/>
              <a:t>1/1/2008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6BEDE6-D35E-4D5C-954E-0F85F0E9C59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EA623-3304-4ACA-B6F7-33D5DFCC6352}" type="datetimeFigureOut">
              <a:rPr lang="en-US" smtClean="0"/>
              <a:pPr/>
              <a:t>1/1/2008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6BEDE6-D35E-4D5C-954E-0F85F0E9C59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1EA623-3304-4ACA-B6F7-33D5DFCC6352}" type="datetimeFigureOut">
              <a:rPr lang="en-US" smtClean="0"/>
              <a:pPr/>
              <a:t>1/1/2008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6BEDE6-D35E-4D5C-954E-0F85F0E9C59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ar-EG" dirty="0" smtClean="0"/>
              <a:t>وصف ببليوجرافى متقدم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pPr rtl="1"/>
            <a:r>
              <a:rPr lang="ar-EG" sz="3600" dirty="0" smtClean="0">
                <a:solidFill>
                  <a:schemeClr val="tx1"/>
                </a:solidFill>
              </a:rPr>
              <a:t>د.سها بشير أحمد عبد العال</a:t>
            </a:r>
          </a:p>
          <a:p>
            <a:pPr rtl="1"/>
            <a:r>
              <a:rPr lang="ar-EG" sz="3600" dirty="0" smtClean="0">
                <a:solidFill>
                  <a:schemeClr val="tx1"/>
                </a:solidFill>
              </a:rPr>
              <a:t>دبلومة المكتبات</a:t>
            </a:r>
          </a:p>
          <a:p>
            <a:pPr rtl="1"/>
            <a:r>
              <a:rPr lang="ar-EG" sz="3600" dirty="0" smtClean="0">
                <a:solidFill>
                  <a:schemeClr val="tx1"/>
                </a:solidFill>
              </a:rPr>
              <a:t>قسم المكتبات والمعلومات</a:t>
            </a:r>
            <a:endParaRPr lang="en-US" sz="3600" dirty="0">
              <a:solidFill>
                <a:schemeClr val="tx1"/>
              </a:solidFill>
            </a:endParaRPr>
          </a:p>
        </p:txBody>
      </p:sp>
      <p:pic>
        <p:nvPicPr>
          <p:cNvPr id="1026" name="Picture 2" descr="C:\Users\hp\Desktop\84397540_534816430505041_6562045845955411968_n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1773" y="533399"/>
            <a:ext cx="8515350" cy="17526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6919"/>
    </mc:Choice>
    <mc:Fallback xmlns="">
      <p:transition spd="slow" advTm="16919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ar-EG" smtClean="0"/>
              <a:t>مثال</a:t>
            </a:r>
            <a:endParaRPr lang="en-US" dirty="0"/>
          </a:p>
        </p:txBody>
      </p:sp>
      <p:sp>
        <p:nvSpPr>
          <p:cNvPr id="3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rtl="1"/>
            <a:r>
              <a:rPr lang="ar-EG" smtClean="0"/>
              <a:t>قم بصياغة البيانات التالية باستخدام معيار مارك :</a:t>
            </a:r>
          </a:p>
          <a:p>
            <a:pPr algn="r" rtl="1"/>
            <a:r>
              <a:rPr lang="ar-EG" smtClean="0"/>
              <a:t>20 جنيها مصريا – أحمد أنور بدر – 100 – تم إجراء تعديل على الفهرسة – 2548736541</a:t>
            </a:r>
          </a:p>
          <a:p>
            <a:pPr algn="r" rt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362857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ar-EG" smtClean="0"/>
              <a:t>الحل</a:t>
            </a:r>
            <a:endParaRPr lang="en-US" dirty="0"/>
          </a:p>
        </p:txBody>
      </p:sp>
      <p:sp>
        <p:nvSpPr>
          <p:cNvPr id="3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rtl="1"/>
            <a:r>
              <a:rPr lang="ar-EG" dirty="0" smtClean="0"/>
              <a:t>020## $</a:t>
            </a:r>
            <a:r>
              <a:rPr lang="en-US" dirty="0" smtClean="0"/>
              <a:t>a</a:t>
            </a:r>
            <a:r>
              <a:rPr lang="ar-EG" dirty="0" smtClean="0"/>
              <a:t> 2548736541 :$</a:t>
            </a:r>
            <a:r>
              <a:rPr lang="en-US" dirty="0" smtClean="0"/>
              <a:t>c</a:t>
            </a:r>
            <a:r>
              <a:rPr lang="ar-EG" dirty="0" smtClean="0"/>
              <a:t> 20 ج. م.</a:t>
            </a:r>
          </a:p>
          <a:p>
            <a:pPr algn="r" rtl="1"/>
            <a:r>
              <a:rPr lang="ar-EG" dirty="0" smtClean="0"/>
              <a:t>040 ## $</a:t>
            </a:r>
            <a:r>
              <a:rPr lang="en-US" dirty="0" smtClean="0"/>
              <a:t>a</a:t>
            </a:r>
            <a:r>
              <a:rPr lang="ar-EG" dirty="0" smtClean="0"/>
              <a:t> </a:t>
            </a:r>
            <a:r>
              <a:rPr lang="en-US" dirty="0" smtClean="0"/>
              <a:t>EG-EULC</a:t>
            </a:r>
            <a:r>
              <a:rPr lang="ar-EG" dirty="0" smtClean="0"/>
              <a:t> $</a:t>
            </a:r>
            <a:r>
              <a:rPr lang="en-US" dirty="0" smtClean="0"/>
              <a:t>C</a:t>
            </a:r>
            <a:r>
              <a:rPr lang="ar-EG" dirty="0" smtClean="0"/>
              <a:t> </a:t>
            </a:r>
            <a:r>
              <a:rPr lang="en-US" dirty="0" smtClean="0"/>
              <a:t>EG-EULC</a:t>
            </a:r>
            <a:r>
              <a:rPr lang="ar-EG" dirty="0" smtClean="0"/>
              <a:t> $</a:t>
            </a:r>
            <a:r>
              <a:rPr lang="en-US" dirty="0" smtClean="0"/>
              <a:t>d</a:t>
            </a:r>
            <a:r>
              <a:rPr lang="ar-EG" dirty="0" smtClean="0"/>
              <a:t> </a:t>
            </a:r>
            <a:r>
              <a:rPr lang="en-US" dirty="0" smtClean="0"/>
              <a:t>EG-EULC</a:t>
            </a:r>
            <a:endParaRPr lang="ar-EG" dirty="0" smtClean="0"/>
          </a:p>
          <a:p>
            <a:pPr algn="r" rtl="1"/>
            <a:r>
              <a:rPr lang="ar-EG" dirty="0" smtClean="0"/>
              <a:t>082 40</a:t>
            </a:r>
            <a:r>
              <a:rPr lang="en-US" dirty="0" smtClean="0"/>
              <a:t>  </a:t>
            </a:r>
            <a:r>
              <a:rPr lang="ar-EG" dirty="0" smtClean="0"/>
              <a:t> $</a:t>
            </a:r>
            <a:r>
              <a:rPr lang="en-US" dirty="0" smtClean="0"/>
              <a:t>2</a:t>
            </a:r>
            <a:r>
              <a:rPr lang="ar-EG" dirty="0" smtClean="0"/>
              <a:t> 21</a:t>
            </a:r>
            <a:r>
              <a:rPr lang="en-US" dirty="0" smtClean="0"/>
              <a:t>  </a:t>
            </a:r>
            <a:r>
              <a:rPr lang="ar-EG" dirty="0" smtClean="0"/>
              <a:t> $</a:t>
            </a:r>
            <a:r>
              <a:rPr lang="en-US" dirty="0" smtClean="0"/>
              <a:t>a</a:t>
            </a:r>
            <a:r>
              <a:rPr lang="ar-EG" dirty="0" smtClean="0"/>
              <a:t> 100</a:t>
            </a:r>
          </a:p>
          <a:p>
            <a:pPr algn="r" rtl="1"/>
            <a:r>
              <a:rPr lang="ar-EG" dirty="0" smtClean="0"/>
              <a:t>100 1# $</a:t>
            </a:r>
            <a:r>
              <a:rPr lang="en-US" dirty="0" smtClean="0"/>
              <a:t>a</a:t>
            </a:r>
            <a:r>
              <a:rPr lang="ar-EG" dirty="0" smtClean="0"/>
              <a:t> بدر، أحمد أنور .</a:t>
            </a:r>
          </a:p>
          <a:p>
            <a:pPr algn="r" rtl="1"/>
            <a:endParaRPr lang="en-US" dirty="0" smtClean="0"/>
          </a:p>
          <a:p>
            <a:pPr algn="r" rtl="1"/>
            <a:endParaRPr lang="ar-EG" dirty="0" smtClean="0"/>
          </a:p>
          <a:p>
            <a:pPr algn="r" rtl="1"/>
            <a:endParaRPr lang="ar-EG" dirty="0" smtClean="0"/>
          </a:p>
          <a:p>
            <a:pPr algn="r" rt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119833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228600" y="2667000"/>
            <a:ext cx="8229600" cy="11430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ar-EG" smtClean="0"/>
              <a:t>العنوان </a:t>
            </a:r>
            <a:r>
              <a:rPr lang="en-US" smtClean="0"/>
              <a:t> </a:t>
            </a:r>
            <a:r>
              <a:rPr lang="ar-EG" smtClean="0"/>
              <a:t> تاج 245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053458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2"/>
          <p:cNvSpPr txBox="1">
            <a:spLocks/>
          </p:cNvSpPr>
          <p:nvPr/>
        </p:nvSpPr>
        <p:spPr>
          <a:xfrm>
            <a:off x="381000" y="457200"/>
            <a:ext cx="8229600" cy="6019800"/>
          </a:xfrm>
          <a:prstGeom prst="rect">
            <a:avLst/>
          </a:prstGeom>
        </p:spPr>
        <p:txBody>
          <a:bodyPr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rtl="1">
              <a:buFont typeface="Arial" pitchFamily="34" charset="0"/>
              <a:buNone/>
            </a:pPr>
            <a:r>
              <a:rPr lang="ar-EG" smtClean="0">
                <a:solidFill>
                  <a:srgbClr val="0070C0"/>
                </a:solidFill>
              </a:rPr>
              <a:t>1- تاريخ مصر </a:t>
            </a:r>
          </a:p>
          <a:p>
            <a:pPr algn="r" rtl="1">
              <a:buFont typeface="Arial" pitchFamily="34" charset="0"/>
              <a:buNone/>
            </a:pPr>
            <a:r>
              <a:rPr lang="ar-EG" smtClean="0"/>
              <a:t>245 </a:t>
            </a:r>
            <a:r>
              <a:rPr lang="ar-EG" smtClean="0">
                <a:solidFill>
                  <a:srgbClr val="FF0000"/>
                </a:solidFill>
              </a:rPr>
              <a:t>0</a:t>
            </a:r>
            <a:r>
              <a:rPr lang="ar-EG" smtClean="0"/>
              <a:t>1 $</a:t>
            </a:r>
            <a:r>
              <a:rPr lang="en-US" smtClean="0"/>
              <a:t>a</a:t>
            </a:r>
            <a:r>
              <a:rPr lang="ar-EG" smtClean="0"/>
              <a:t> تاريخ مصر</a:t>
            </a:r>
          </a:p>
          <a:p>
            <a:pPr algn="r" rtl="1">
              <a:buFont typeface="Arial" pitchFamily="34" charset="0"/>
              <a:buNone/>
            </a:pPr>
            <a:endParaRPr lang="ar-EG" smtClean="0"/>
          </a:p>
          <a:p>
            <a:pPr algn="r" rtl="1">
              <a:buFont typeface="Arial" pitchFamily="34" charset="0"/>
              <a:buNone/>
            </a:pPr>
            <a:r>
              <a:rPr lang="ar-EG" smtClean="0">
                <a:solidFill>
                  <a:srgbClr val="0070C0"/>
                </a:solidFill>
              </a:rPr>
              <a:t>3- لإيقاظ الضمائر </a:t>
            </a:r>
          </a:p>
          <a:p>
            <a:pPr algn="r" rtl="1">
              <a:buFont typeface="Arial" pitchFamily="34" charset="0"/>
              <a:buNone/>
            </a:pPr>
            <a:r>
              <a:rPr lang="ar-EG" smtClean="0"/>
              <a:t>245 </a:t>
            </a:r>
            <a:r>
              <a:rPr lang="ar-EG" smtClean="0">
                <a:solidFill>
                  <a:srgbClr val="FF0000"/>
                </a:solidFill>
              </a:rPr>
              <a:t>1</a:t>
            </a:r>
            <a:r>
              <a:rPr lang="ar-EG" smtClean="0"/>
              <a:t>1 $</a:t>
            </a:r>
            <a:r>
              <a:rPr lang="en-US" smtClean="0"/>
              <a:t>a</a:t>
            </a:r>
            <a:r>
              <a:rPr lang="ar-EG" smtClean="0"/>
              <a:t> </a:t>
            </a:r>
            <a:r>
              <a:rPr lang="ar-EG" smtClean="0">
                <a:solidFill>
                  <a:srgbClr val="FF0000"/>
                </a:solidFill>
              </a:rPr>
              <a:t>ل</a:t>
            </a:r>
            <a:r>
              <a:rPr lang="ar-EG" smtClean="0"/>
              <a:t>إيقاظ الضمائر</a:t>
            </a:r>
          </a:p>
          <a:p>
            <a:pPr algn="r" rtl="1">
              <a:buFont typeface="Arial" pitchFamily="34" charset="0"/>
              <a:buNone/>
            </a:pPr>
            <a:endParaRPr lang="ar-EG" smtClean="0"/>
          </a:p>
          <a:p>
            <a:pPr algn="r" rtl="1">
              <a:buFont typeface="Arial" pitchFamily="34" charset="0"/>
              <a:buNone/>
            </a:pPr>
            <a:r>
              <a:rPr lang="ar-EG" smtClean="0">
                <a:solidFill>
                  <a:srgbClr val="0070C0"/>
                </a:solidFill>
              </a:rPr>
              <a:t>2- المكتبة الرقمية</a:t>
            </a:r>
          </a:p>
          <a:p>
            <a:pPr algn="r" rtl="1">
              <a:buFont typeface="Arial" pitchFamily="34" charset="0"/>
              <a:buNone/>
            </a:pPr>
            <a:r>
              <a:rPr lang="ar-EG" smtClean="0"/>
              <a:t> 245 </a:t>
            </a:r>
            <a:r>
              <a:rPr lang="ar-EG" smtClean="0">
                <a:solidFill>
                  <a:srgbClr val="FF0000"/>
                </a:solidFill>
              </a:rPr>
              <a:t>2</a:t>
            </a:r>
            <a:r>
              <a:rPr lang="ar-EG" smtClean="0"/>
              <a:t>1 $</a:t>
            </a:r>
            <a:r>
              <a:rPr lang="en-US" smtClean="0"/>
              <a:t>a</a:t>
            </a:r>
            <a:r>
              <a:rPr lang="ar-EG" smtClean="0"/>
              <a:t> </a:t>
            </a:r>
            <a:r>
              <a:rPr lang="ar-EG" smtClean="0">
                <a:solidFill>
                  <a:srgbClr val="FF0000"/>
                </a:solidFill>
              </a:rPr>
              <a:t>ال</a:t>
            </a:r>
            <a:r>
              <a:rPr lang="ar-EG" smtClean="0"/>
              <a:t>مكتبة الرقمية</a:t>
            </a:r>
          </a:p>
          <a:p>
            <a:pPr algn="r" rtl="1">
              <a:buFont typeface="Arial" pitchFamily="34" charset="0"/>
              <a:buNone/>
            </a:pPr>
            <a:endParaRPr lang="ar-EG" smtClean="0"/>
          </a:p>
          <a:p>
            <a:pPr algn="r" rtl="1">
              <a:buFont typeface="Arial" pitchFamily="34" charset="0"/>
              <a:buNone/>
            </a:pPr>
            <a:r>
              <a:rPr lang="ar-EG" smtClean="0">
                <a:solidFill>
                  <a:srgbClr val="0070C0"/>
                </a:solidFill>
              </a:rPr>
              <a:t>4- من عجائب الدنيا السبع </a:t>
            </a:r>
          </a:p>
          <a:p>
            <a:pPr algn="r" rtl="1">
              <a:buFont typeface="Arial" pitchFamily="34" charset="0"/>
              <a:buNone/>
            </a:pPr>
            <a:r>
              <a:rPr lang="ar-EG" smtClean="0"/>
              <a:t>245 </a:t>
            </a:r>
            <a:r>
              <a:rPr lang="ar-EG" smtClean="0">
                <a:solidFill>
                  <a:srgbClr val="FF0000"/>
                </a:solidFill>
              </a:rPr>
              <a:t>3</a:t>
            </a:r>
            <a:r>
              <a:rPr lang="ar-EG" smtClean="0"/>
              <a:t>1 $</a:t>
            </a:r>
            <a:r>
              <a:rPr lang="en-US" smtClean="0"/>
              <a:t>a</a:t>
            </a:r>
            <a:r>
              <a:rPr lang="ar-EG" smtClean="0"/>
              <a:t> </a:t>
            </a:r>
            <a:r>
              <a:rPr lang="ar-EG" smtClean="0">
                <a:solidFill>
                  <a:srgbClr val="FF0000"/>
                </a:solidFill>
              </a:rPr>
              <a:t>من</a:t>
            </a:r>
            <a:r>
              <a:rPr lang="ar-EG" smtClean="0"/>
              <a:t> عجائب الدنيا السبع</a:t>
            </a:r>
          </a:p>
          <a:p>
            <a:pPr algn="r" rtl="1">
              <a:buFont typeface="Arial" pitchFamily="34" charset="0"/>
              <a:buNone/>
            </a:pPr>
            <a:endParaRPr lang="ar-EG" smtClean="0"/>
          </a:p>
          <a:p>
            <a:pPr algn="r" rtl="1">
              <a:buFont typeface="Arial" pitchFamily="34" charset="0"/>
              <a:buNone/>
            </a:pPr>
            <a:endParaRPr lang="ar-EG" smtClean="0"/>
          </a:p>
          <a:p>
            <a:pPr algn="r" rtl="1">
              <a:buFont typeface="Arial" pitchFamily="34" charset="0"/>
              <a:buNone/>
            </a:pPr>
            <a:endParaRPr lang="ar-EG" smtClean="0"/>
          </a:p>
          <a:p>
            <a:pPr algn="r" rtl="1">
              <a:buFont typeface="Arial" pitchFamily="34" charset="0"/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727671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rtl="1"/>
            <a:r>
              <a:rPr lang="ar-EG" smtClean="0"/>
              <a:t>العنوان الفرعى </a:t>
            </a:r>
            <a:endParaRPr lang="en-US" dirty="0"/>
          </a:p>
        </p:txBody>
      </p:sp>
      <p:sp>
        <p:nvSpPr>
          <p:cNvPr id="3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rtl="1"/>
            <a:r>
              <a:rPr lang="ar-EG" smtClean="0">
                <a:solidFill>
                  <a:srgbClr val="00B0F0"/>
                </a:solidFill>
              </a:rPr>
              <a:t>المطبوعات فى مصر – دراسة ببليوجرافية – هاشم فرحات </a:t>
            </a:r>
          </a:p>
          <a:p>
            <a:pPr algn="r" rtl="1">
              <a:buFont typeface="Arial" pitchFamily="34" charset="0"/>
              <a:buNone/>
            </a:pPr>
            <a:r>
              <a:rPr lang="ar-EG" smtClean="0"/>
              <a:t>100 1# $</a:t>
            </a:r>
            <a:r>
              <a:rPr lang="en-US" smtClean="0"/>
              <a:t>a</a:t>
            </a:r>
            <a:r>
              <a:rPr lang="ar-EG" smtClean="0"/>
              <a:t> فرحات، هاشم .</a:t>
            </a:r>
          </a:p>
          <a:p>
            <a:pPr algn="r" rtl="1">
              <a:buFont typeface="Arial" pitchFamily="34" charset="0"/>
              <a:buNone/>
            </a:pPr>
            <a:r>
              <a:rPr lang="ar-EG" smtClean="0"/>
              <a:t>245 21 $</a:t>
            </a:r>
            <a:r>
              <a:rPr lang="en-US" smtClean="0"/>
              <a:t>a</a:t>
            </a:r>
            <a:r>
              <a:rPr lang="ar-EG" smtClean="0"/>
              <a:t> المطبوعات فى مصر : $</a:t>
            </a:r>
            <a:r>
              <a:rPr lang="en-US" smtClean="0"/>
              <a:t>b</a:t>
            </a:r>
            <a:r>
              <a:rPr lang="ar-EG" smtClean="0"/>
              <a:t> دراسة ببليوجرافية / $</a:t>
            </a:r>
            <a:r>
              <a:rPr lang="en-US" smtClean="0"/>
              <a:t>c</a:t>
            </a:r>
            <a:r>
              <a:rPr lang="ar-EG" smtClean="0"/>
              <a:t> هاشم فرحات . </a:t>
            </a:r>
          </a:p>
          <a:p>
            <a:pPr algn="r" rtl="1">
              <a:buFont typeface="Arial" pitchFamily="34" charset="0"/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846714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ar-EG" smtClean="0">
                <a:solidFill>
                  <a:srgbClr val="FF0000"/>
                </a:solidFill>
              </a:rPr>
              <a:t>بيان المسؤولية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rtl="1"/>
            <a:r>
              <a:rPr lang="ar-EG" smtClean="0">
                <a:solidFill>
                  <a:srgbClr val="00B050"/>
                </a:solidFill>
              </a:rPr>
              <a:t>هاشم فرحات . المطبوعات الحكومية</a:t>
            </a:r>
          </a:p>
          <a:p>
            <a:pPr algn="r" rtl="1">
              <a:buFont typeface="Arial" pitchFamily="34" charset="0"/>
              <a:buNone/>
            </a:pPr>
            <a:endParaRPr lang="ar-EG" smtClean="0"/>
          </a:p>
          <a:p>
            <a:pPr algn="r" rtl="1">
              <a:buFont typeface="Arial" pitchFamily="34" charset="0"/>
              <a:buNone/>
            </a:pPr>
            <a:r>
              <a:rPr lang="ar-EG" smtClean="0"/>
              <a:t>100 1# $</a:t>
            </a:r>
            <a:r>
              <a:rPr lang="en-US" smtClean="0"/>
              <a:t>a</a:t>
            </a:r>
            <a:r>
              <a:rPr lang="ar-EG" smtClean="0"/>
              <a:t> فرحات، هاشم .</a:t>
            </a:r>
          </a:p>
          <a:p>
            <a:pPr algn="r" rtl="1">
              <a:buFont typeface="Arial" pitchFamily="34" charset="0"/>
              <a:buNone/>
            </a:pPr>
            <a:r>
              <a:rPr lang="ar-EG" smtClean="0"/>
              <a:t>245 21 $</a:t>
            </a:r>
            <a:r>
              <a:rPr lang="en-US" smtClean="0"/>
              <a:t>a</a:t>
            </a:r>
            <a:r>
              <a:rPr lang="ar-EG" smtClean="0"/>
              <a:t> المطبوعات الحكومية / $</a:t>
            </a:r>
            <a:r>
              <a:rPr lang="en-US" smtClean="0"/>
              <a:t>c</a:t>
            </a:r>
            <a:r>
              <a:rPr lang="ar-EG" smtClean="0"/>
              <a:t> هاشم فرحات 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866038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2"/>
          <p:cNvSpPr txBox="1">
            <a:spLocks/>
          </p:cNvSpPr>
          <p:nvPr/>
        </p:nvSpPr>
        <p:spPr>
          <a:xfrm>
            <a:off x="457200" y="1219200"/>
            <a:ext cx="8229600" cy="4525963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 rtl="1">
              <a:buFont typeface="Arial" pitchFamily="34" charset="0"/>
              <a:buNone/>
            </a:pPr>
            <a:r>
              <a:rPr lang="ar-EG" dirty="0" smtClean="0">
                <a:solidFill>
                  <a:srgbClr val="FF0000"/>
                </a:solidFill>
              </a:rPr>
              <a:t>مثال :</a:t>
            </a:r>
          </a:p>
          <a:p>
            <a:pPr algn="just" rtl="1">
              <a:buFont typeface="Arial" pitchFamily="34" charset="0"/>
              <a:buNone/>
            </a:pPr>
            <a:r>
              <a:rPr lang="ar-EG" dirty="0" smtClean="0">
                <a:solidFill>
                  <a:srgbClr val="FF0000"/>
                </a:solidFill>
              </a:rPr>
              <a:t>النشر على الانترنت –أحمد حافظ السيد – الجوانب المالية والاقتصادية – </a:t>
            </a:r>
            <a:r>
              <a:rPr lang="en-US" dirty="0" smtClean="0">
                <a:solidFill>
                  <a:srgbClr val="FF0000"/>
                </a:solidFill>
              </a:rPr>
              <a:t>2367895241</a:t>
            </a:r>
            <a:endParaRPr lang="ar-EG" dirty="0" smtClean="0">
              <a:solidFill>
                <a:srgbClr val="FF0000"/>
              </a:solidFill>
            </a:endParaRPr>
          </a:p>
          <a:p>
            <a:pPr algn="r" rt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967380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9238" y="1127125"/>
            <a:ext cx="8645525" cy="4602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77104489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rtl="1">
              <a:buFont typeface="Arial" pitchFamily="34" charset="0"/>
              <a:buNone/>
            </a:pPr>
            <a:r>
              <a:rPr lang="en-US" dirty="0" smtClean="0"/>
              <a:t>020</a:t>
            </a:r>
            <a:r>
              <a:rPr lang="ar-EG" dirty="0" smtClean="0"/>
              <a:t> ## $</a:t>
            </a:r>
            <a:r>
              <a:rPr lang="en-US" dirty="0" smtClean="0"/>
              <a:t>a</a:t>
            </a:r>
            <a:r>
              <a:rPr lang="ar-EG" dirty="0" smtClean="0"/>
              <a:t> </a:t>
            </a:r>
            <a:r>
              <a:rPr lang="en-US" dirty="0" smtClean="0"/>
              <a:t>2367895241</a:t>
            </a:r>
          </a:p>
          <a:p>
            <a:pPr algn="r" rtl="1">
              <a:buFont typeface="Arial" pitchFamily="34" charset="0"/>
              <a:buNone/>
            </a:pPr>
            <a:r>
              <a:rPr lang="ar-EG" dirty="0" smtClean="0"/>
              <a:t>100 1# $</a:t>
            </a:r>
            <a:r>
              <a:rPr lang="en-US" dirty="0" smtClean="0"/>
              <a:t>a</a:t>
            </a:r>
            <a:r>
              <a:rPr lang="ar-EG" dirty="0" smtClean="0"/>
              <a:t> السيد، أحمد حافظ .</a:t>
            </a:r>
          </a:p>
          <a:p>
            <a:pPr algn="r" rtl="1">
              <a:buFont typeface="Arial" pitchFamily="34" charset="0"/>
              <a:buNone/>
            </a:pPr>
            <a:r>
              <a:rPr lang="ar-EG" dirty="0" smtClean="0"/>
              <a:t>245 21 $</a:t>
            </a:r>
            <a:r>
              <a:rPr lang="en-US" dirty="0" smtClean="0"/>
              <a:t>a</a:t>
            </a:r>
            <a:r>
              <a:rPr lang="ar-EG" dirty="0" smtClean="0"/>
              <a:t> النشر على الانترنت : $</a:t>
            </a:r>
            <a:r>
              <a:rPr lang="en-US" dirty="0" smtClean="0"/>
              <a:t>b</a:t>
            </a:r>
            <a:r>
              <a:rPr lang="ar-EG" dirty="0" smtClean="0"/>
              <a:t> الجوانب المالية والاقتصادية / $</a:t>
            </a:r>
            <a:r>
              <a:rPr lang="en-US" dirty="0" smtClean="0"/>
              <a:t>c</a:t>
            </a:r>
            <a:r>
              <a:rPr lang="ar-EG" dirty="0" smtClean="0"/>
              <a:t> احمد حافظ السيد .</a:t>
            </a:r>
          </a:p>
          <a:p>
            <a:pPr algn="r" rtl="1">
              <a:buFont typeface="Arial" pitchFamily="34" charset="0"/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855313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ar-EG" dirty="0" smtClean="0"/>
              <a:t>الوصف الببليوجرافى المتقدم من خلال الميتاداتا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 rtl="1">
              <a:buNone/>
            </a:pPr>
            <a:r>
              <a:rPr lang="ar-EG" dirty="0" smtClean="0"/>
              <a:t>الميتاداتا :</a:t>
            </a:r>
          </a:p>
          <a:p>
            <a:pPr marL="0" indent="0" algn="just" rtl="1">
              <a:buNone/>
            </a:pPr>
            <a:r>
              <a:rPr lang="ar-EG" dirty="0" smtClean="0"/>
              <a:t>هى بيانات وصفية تساعد فى وصف مصادر المعلومات الالكترونية الموجودة على الحاسب والانترنت للمساعدة فى تحديد أماكنها وإمكانياتها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85346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0"/>
            <a:ext cx="8229600" cy="990600"/>
          </a:xfrm>
        </p:spPr>
        <p:txBody>
          <a:bodyPr/>
          <a:lstStyle/>
          <a:p>
            <a:r>
              <a:rPr lang="ar-EG" dirty="0" smtClean="0"/>
              <a:t>حقل 008</a:t>
            </a:r>
            <a:endParaRPr lang="en-US" dirty="0"/>
          </a:p>
        </p:txBody>
      </p:sp>
      <p:pic>
        <p:nvPicPr>
          <p:cNvPr id="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304800" y="914400"/>
            <a:ext cx="8534400" cy="571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EG" dirty="0" smtClean="0"/>
              <a:t>خصائص الميتاداتا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ar-EG" dirty="0" smtClean="0"/>
              <a:t>تنشأ داخليا أو خارجيا </a:t>
            </a:r>
          </a:p>
          <a:p>
            <a:pPr algn="r" rtl="1"/>
            <a:r>
              <a:rPr lang="ar-EG" dirty="0" smtClean="0"/>
              <a:t>تنشأ بواسطة الحاسب أو يدويا </a:t>
            </a:r>
          </a:p>
          <a:p>
            <a:pPr algn="r" rtl="1"/>
            <a:r>
              <a:rPr lang="ar-EG" dirty="0" smtClean="0"/>
              <a:t>تنشأ بواسطة متخصصين أو غير متخصصين</a:t>
            </a:r>
          </a:p>
          <a:p>
            <a:pPr algn="r" rtl="1"/>
            <a:r>
              <a:rPr lang="ar-EG" dirty="0" smtClean="0"/>
              <a:t>تعتمد على قالب مثل مارك أو لا تعتمد مثل دبلن كون </a:t>
            </a:r>
          </a:p>
          <a:p>
            <a:pPr algn="r" rtl="1"/>
            <a:r>
              <a:rPr lang="ar-EG" dirty="0" smtClean="0"/>
              <a:t>تطبق على وعاء مفرد أو على مجموعة بالكامل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07058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EG" dirty="0" smtClean="0"/>
              <a:t>أنواع الميتاداتا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r" rtl="1">
              <a:buNone/>
            </a:pPr>
            <a:r>
              <a:rPr lang="ar-EG" dirty="0" smtClean="0"/>
              <a:t>1- الميتاداتا الوصفية </a:t>
            </a:r>
          </a:p>
          <a:p>
            <a:pPr marL="0" indent="0" algn="r" rtl="1">
              <a:buNone/>
            </a:pPr>
            <a:r>
              <a:rPr lang="ar-EG" dirty="0" smtClean="0"/>
              <a:t>لبيانات التى تصف المصدر مثل اسم المؤلف والعنوان وارقام الصفحات</a:t>
            </a:r>
          </a:p>
          <a:p>
            <a:pPr marL="0" indent="0" algn="r" rtl="1">
              <a:buNone/>
            </a:pPr>
            <a:r>
              <a:rPr lang="ar-EG" dirty="0" smtClean="0"/>
              <a:t>2- الميتاداتا الادارية</a:t>
            </a:r>
          </a:p>
          <a:p>
            <a:pPr marL="0" indent="0" algn="r" rtl="1">
              <a:buNone/>
            </a:pPr>
            <a:r>
              <a:rPr lang="ar-EG" dirty="0" smtClean="0"/>
              <a:t>وتتضمن البيانات التى توضح حجم الملف والبرنامج المناسب لتشغيله وتوضح حقوق الملكية الفكرية وكيفية الوصول للمصدر </a:t>
            </a:r>
          </a:p>
          <a:p>
            <a:pPr marL="0" indent="0" algn="r" rtl="1">
              <a:buNone/>
            </a:pPr>
            <a:r>
              <a:rPr lang="ar-EG" dirty="0" smtClean="0"/>
              <a:t>3- الميتاداتا الادارية:</a:t>
            </a:r>
          </a:p>
          <a:p>
            <a:pPr marL="0" indent="0" algn="r" rtl="1">
              <a:buNone/>
            </a:pPr>
            <a:r>
              <a:rPr lang="ar-EG" dirty="0" smtClean="0"/>
              <a:t>هى البيانات التى تنشأ بطريقة تلقائية بمجرد حفظ الملف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68158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362200" y="438899"/>
            <a:ext cx="320040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/>
            <a:r>
              <a:rPr lang="ar-EG" sz="3200" b="1" dirty="0"/>
              <a:t>تاج </a:t>
            </a:r>
            <a:r>
              <a:rPr lang="ar-EG" sz="3200" b="1" dirty="0" smtClean="0"/>
              <a:t>020</a:t>
            </a:r>
          </a:p>
          <a:p>
            <a:pPr algn="ctr" rtl="1"/>
            <a:r>
              <a:rPr lang="ar-EG" sz="3200" b="1" dirty="0" smtClean="0"/>
              <a:t>الترقيم الدولى الموحد</a:t>
            </a:r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42226711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228600" y="762000"/>
            <a:ext cx="8229600" cy="11430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ar-EG" dirty="0" smtClean="0"/>
              <a:t>مثال </a:t>
            </a:r>
            <a:endParaRPr lang="en-US" dirty="0"/>
          </a:p>
        </p:txBody>
      </p:sp>
      <p:sp>
        <p:nvSpPr>
          <p:cNvPr id="3" name="Content Placeholder 2"/>
          <p:cNvSpPr txBox="1">
            <a:spLocks/>
          </p:cNvSpPr>
          <p:nvPr/>
        </p:nvSpPr>
        <p:spPr>
          <a:xfrm>
            <a:off x="304800" y="2057400"/>
            <a:ext cx="8229600" cy="4525963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r" rtl="1">
              <a:buFont typeface="+mj-lt"/>
              <a:buAutoNum type="arabicPeriod"/>
            </a:pPr>
            <a:r>
              <a:rPr lang="ar-EG" dirty="0" smtClean="0">
                <a:solidFill>
                  <a:srgbClr val="FF0000"/>
                </a:solidFill>
              </a:rPr>
              <a:t>1256489321</a:t>
            </a:r>
          </a:p>
          <a:p>
            <a:pPr algn="r" rtl="1">
              <a:buFont typeface="Arial" pitchFamily="34" charset="0"/>
              <a:buNone/>
            </a:pPr>
            <a:r>
              <a:rPr lang="ar-EG" dirty="0" smtClean="0"/>
              <a:t>الحل :</a:t>
            </a:r>
          </a:p>
          <a:p>
            <a:pPr algn="r" rtl="1"/>
            <a:r>
              <a:rPr lang="ar-EG" dirty="0" smtClean="0"/>
              <a:t>020## $</a:t>
            </a:r>
            <a:r>
              <a:rPr lang="en-US" dirty="0" smtClean="0"/>
              <a:t>a</a:t>
            </a:r>
            <a:r>
              <a:rPr lang="ar-EG" dirty="0" smtClean="0"/>
              <a:t> 1256489321</a:t>
            </a:r>
          </a:p>
          <a:p>
            <a:pPr algn="r" rtl="1">
              <a:buFont typeface="Arial" pitchFamily="34" charset="0"/>
              <a:buNone/>
            </a:pPr>
            <a:endParaRPr lang="ar-EG" dirty="0" smtClean="0"/>
          </a:p>
          <a:p>
            <a:pPr marL="514350" indent="-514350" algn="r" rtl="1">
              <a:buFont typeface="Arial" pitchFamily="34" charset="0"/>
              <a:buNone/>
            </a:pPr>
            <a:r>
              <a:rPr lang="ar-EG" dirty="0" smtClean="0">
                <a:solidFill>
                  <a:srgbClr val="FF0000"/>
                </a:solidFill>
              </a:rPr>
              <a:t>2. 1256489321 – </a:t>
            </a:r>
            <a:r>
              <a:rPr lang="en-US" dirty="0" smtClean="0">
                <a:solidFill>
                  <a:srgbClr val="FF0000"/>
                </a:solidFill>
              </a:rPr>
              <a:t>30 </a:t>
            </a:r>
            <a:r>
              <a:rPr lang="ar-EG" dirty="0" smtClean="0">
                <a:solidFill>
                  <a:srgbClr val="FF0000"/>
                </a:solidFill>
              </a:rPr>
              <a:t> جنيها مصريا</a:t>
            </a:r>
          </a:p>
          <a:p>
            <a:pPr marL="514350" indent="-514350" algn="r" rtl="1">
              <a:buFont typeface="Arial" pitchFamily="34" charset="0"/>
              <a:buNone/>
            </a:pPr>
            <a:r>
              <a:rPr lang="ar-EG" dirty="0" smtClean="0"/>
              <a:t>الحل :</a:t>
            </a:r>
          </a:p>
          <a:p>
            <a:pPr marL="514350" indent="-514350" algn="r" rtl="1">
              <a:buFont typeface="Arial" pitchFamily="34" charset="0"/>
              <a:buNone/>
            </a:pPr>
            <a:r>
              <a:rPr lang="ar-EG" dirty="0" smtClean="0"/>
              <a:t>020## $</a:t>
            </a:r>
            <a:r>
              <a:rPr lang="en-US" dirty="0" smtClean="0"/>
              <a:t>a</a:t>
            </a:r>
            <a:r>
              <a:rPr lang="ar-EG" dirty="0" smtClean="0"/>
              <a:t> 1256489321:$</a:t>
            </a:r>
            <a:r>
              <a:rPr lang="en-US" dirty="0" smtClean="0"/>
              <a:t>c</a:t>
            </a:r>
            <a:r>
              <a:rPr lang="ar-EG" dirty="0" smtClean="0"/>
              <a:t> 30 ج. م.</a:t>
            </a:r>
          </a:p>
          <a:p>
            <a:pPr marL="514350" indent="-514350" algn="r" rtl="1">
              <a:buFont typeface="Arial" pitchFamily="34" charset="0"/>
              <a:buNone/>
            </a:pPr>
            <a:endParaRPr lang="ar-EG" dirty="0" smtClean="0"/>
          </a:p>
          <a:p>
            <a:pPr algn="r" rt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69585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rtl="1"/>
            <a:r>
              <a:rPr lang="ar-EG" dirty="0" smtClean="0"/>
              <a:t>تاج 040</a:t>
            </a:r>
          </a:p>
          <a:p>
            <a:pPr rtl="1"/>
            <a:r>
              <a:rPr lang="ar-EG" dirty="0" smtClean="0"/>
              <a:t>مصدر الفهرسة</a:t>
            </a:r>
            <a:endParaRPr lang="en-US" dirty="0"/>
          </a:p>
        </p:txBody>
      </p:sp>
      <p:sp>
        <p:nvSpPr>
          <p:cNvPr id="3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rtl="1"/>
            <a:r>
              <a:rPr lang="ar-EG" smtClean="0"/>
              <a:t>مثال </a:t>
            </a:r>
          </a:p>
          <a:p>
            <a:pPr algn="r" rtl="1"/>
            <a:r>
              <a:rPr lang="ar-EG" smtClean="0">
                <a:solidFill>
                  <a:srgbClr val="FF0000"/>
                </a:solidFill>
              </a:rPr>
              <a:t>فهرسة أصلية – تتم لأول مرة </a:t>
            </a:r>
          </a:p>
          <a:p>
            <a:pPr algn="r" rtl="1">
              <a:buFont typeface="Arial" pitchFamily="34" charset="0"/>
              <a:buNone/>
            </a:pPr>
            <a:r>
              <a:rPr lang="ar-EG" smtClean="0"/>
              <a:t>الحل : </a:t>
            </a:r>
          </a:p>
          <a:p>
            <a:pPr algn="r" rtl="1">
              <a:buFont typeface="Arial" pitchFamily="34" charset="0"/>
              <a:buNone/>
            </a:pPr>
            <a:r>
              <a:rPr lang="ar-EG" smtClean="0"/>
              <a:t>040 ## $</a:t>
            </a:r>
            <a:r>
              <a:rPr lang="en-US" smtClean="0"/>
              <a:t>a</a:t>
            </a:r>
            <a:r>
              <a:rPr lang="ar-EG" smtClean="0"/>
              <a:t> </a:t>
            </a:r>
            <a:r>
              <a:rPr lang="en-US" smtClean="0"/>
              <a:t>EG-EULC</a:t>
            </a:r>
            <a:r>
              <a:rPr lang="ar-EG" smtClean="0"/>
              <a:t> $</a:t>
            </a:r>
            <a:r>
              <a:rPr lang="en-US" smtClean="0"/>
              <a:t>C</a:t>
            </a:r>
            <a:r>
              <a:rPr lang="ar-EG" smtClean="0"/>
              <a:t> </a:t>
            </a:r>
            <a:r>
              <a:rPr lang="en-US" smtClean="0"/>
              <a:t>EG-EULC</a:t>
            </a:r>
            <a:endParaRPr lang="ar-EG" smtClean="0"/>
          </a:p>
          <a:p>
            <a:pPr algn="r" rtl="1"/>
            <a:r>
              <a:rPr lang="ar-EG" smtClean="0">
                <a:solidFill>
                  <a:srgbClr val="FF0000"/>
                </a:solidFill>
              </a:rPr>
              <a:t>لو الفهرسة معدلة – استيراد </a:t>
            </a:r>
          </a:p>
          <a:p>
            <a:pPr algn="r" rtl="1">
              <a:buFont typeface="Arial" pitchFamily="34" charset="0"/>
              <a:buNone/>
            </a:pPr>
            <a:r>
              <a:rPr lang="ar-EG" smtClean="0"/>
              <a:t>040 ## $</a:t>
            </a:r>
            <a:r>
              <a:rPr lang="en-US" smtClean="0"/>
              <a:t>a</a:t>
            </a:r>
            <a:r>
              <a:rPr lang="ar-EG" smtClean="0"/>
              <a:t> </a:t>
            </a:r>
            <a:r>
              <a:rPr lang="en-US" smtClean="0"/>
              <a:t>EG-EULC</a:t>
            </a:r>
            <a:r>
              <a:rPr lang="ar-EG" smtClean="0"/>
              <a:t> $</a:t>
            </a:r>
            <a:r>
              <a:rPr lang="en-US" smtClean="0"/>
              <a:t>C</a:t>
            </a:r>
            <a:r>
              <a:rPr lang="ar-EG" smtClean="0"/>
              <a:t> </a:t>
            </a:r>
            <a:r>
              <a:rPr lang="en-US" smtClean="0"/>
              <a:t>EG-EULC</a:t>
            </a:r>
            <a:r>
              <a:rPr lang="ar-EG" smtClean="0"/>
              <a:t> $</a:t>
            </a:r>
            <a:r>
              <a:rPr lang="en-US" smtClean="0"/>
              <a:t>d</a:t>
            </a:r>
            <a:r>
              <a:rPr lang="ar-EG" smtClean="0"/>
              <a:t> </a:t>
            </a:r>
            <a:r>
              <a:rPr lang="en-US" smtClean="0"/>
              <a:t>EG-EULC</a:t>
            </a:r>
            <a:endParaRPr lang="ar-EG" smtClean="0"/>
          </a:p>
          <a:p>
            <a:pPr algn="r" rtl="1">
              <a:buFont typeface="Arial" pitchFamily="34" charset="0"/>
              <a:buNone/>
            </a:pPr>
            <a:endParaRPr lang="ar-EG" smtClean="0"/>
          </a:p>
          <a:p>
            <a:pPr algn="r" rtl="1">
              <a:buFont typeface="Arial" pitchFamily="34" charset="0"/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20522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6114" y="381000"/>
            <a:ext cx="8229600" cy="1243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6406" y="-1905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ar-EG" dirty="0" smtClean="0"/>
              <a:t/>
            </a:r>
            <a:br>
              <a:rPr lang="ar-EG" dirty="0" smtClean="0"/>
            </a:br>
            <a:r>
              <a:rPr lang="ar-EG" dirty="0"/>
              <a:t/>
            </a:r>
            <a:br>
              <a:rPr lang="ar-EG" dirty="0"/>
            </a:br>
            <a:r>
              <a:rPr lang="ar-EG" dirty="0" smtClean="0"/>
              <a:t/>
            </a:r>
            <a:br>
              <a:rPr lang="ar-EG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ar-EG" dirty="0" smtClean="0"/>
              <a:t>رقم التصنيف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8268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ar-EG" smtClean="0"/>
              <a:t>مثال</a:t>
            </a:r>
            <a:endParaRPr lang="en-US" dirty="0"/>
          </a:p>
        </p:txBody>
      </p:sp>
      <p:sp>
        <p:nvSpPr>
          <p:cNvPr id="3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rtl="1"/>
            <a:r>
              <a:rPr lang="ar-EG" smtClean="0">
                <a:solidFill>
                  <a:srgbClr val="FF0000"/>
                </a:solidFill>
              </a:rPr>
              <a:t>120 </a:t>
            </a:r>
          </a:p>
          <a:p>
            <a:pPr algn="r" rtl="1"/>
            <a:r>
              <a:rPr lang="ar-EG" smtClean="0"/>
              <a:t>الحل </a:t>
            </a:r>
          </a:p>
          <a:p>
            <a:pPr algn="r" rtl="1">
              <a:buFont typeface="Arial" pitchFamily="34" charset="0"/>
              <a:buNone/>
            </a:pPr>
            <a:r>
              <a:rPr lang="ar-EG" smtClean="0"/>
              <a:t>082 40</a:t>
            </a:r>
            <a:r>
              <a:rPr lang="en-US" smtClean="0"/>
              <a:t>  </a:t>
            </a:r>
            <a:r>
              <a:rPr lang="ar-EG" smtClean="0"/>
              <a:t> $</a:t>
            </a:r>
            <a:r>
              <a:rPr lang="en-US" smtClean="0"/>
              <a:t>2</a:t>
            </a:r>
            <a:r>
              <a:rPr lang="ar-EG" smtClean="0"/>
              <a:t> 21</a:t>
            </a:r>
            <a:r>
              <a:rPr lang="en-US" smtClean="0"/>
              <a:t>  </a:t>
            </a:r>
            <a:r>
              <a:rPr lang="ar-EG" smtClean="0"/>
              <a:t> $</a:t>
            </a:r>
            <a:r>
              <a:rPr lang="en-US" smtClean="0"/>
              <a:t>a</a:t>
            </a:r>
            <a:r>
              <a:rPr lang="ar-EG" smtClean="0"/>
              <a:t> 120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005409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dirty="0"/>
          </a:p>
        </p:txBody>
      </p:sp>
      <p:sp>
        <p:nvSpPr>
          <p:cNvPr id="3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rtl="1"/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pPr rtl="1"/>
            <a:r>
              <a:rPr lang="ar-EG" sz="5400" dirty="0"/>
              <a:t>تاج </a:t>
            </a:r>
            <a:r>
              <a:rPr lang="ar-EG" sz="5400" dirty="0" smtClean="0"/>
              <a:t>100</a:t>
            </a:r>
            <a:r>
              <a:rPr lang="en-US" sz="5400" dirty="0"/>
              <a:t/>
            </a:r>
            <a:br>
              <a:rPr lang="en-US" sz="5400" dirty="0"/>
            </a:br>
            <a:r>
              <a:rPr lang="ar-EG" sz="5400" dirty="0" smtClean="0"/>
              <a:t>مدخل رئيسى باسم الشخص</a:t>
            </a:r>
            <a:endParaRPr lang="en-US" sz="5400" dirty="0"/>
          </a:p>
        </p:txBody>
      </p:sp>
    </p:spTree>
    <p:extLst>
      <p:ext uri="{BB962C8B-B14F-4D97-AF65-F5344CB8AC3E}">
        <p14:creationId xmlns:p14="http://schemas.microsoft.com/office/powerpoint/2010/main" val="68284672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ar-EG" smtClean="0"/>
              <a:t>مثال</a:t>
            </a:r>
            <a:endParaRPr lang="en-US" dirty="0"/>
          </a:p>
        </p:txBody>
      </p:sp>
      <p:sp>
        <p:nvSpPr>
          <p:cNvPr id="3" name="Content Placeholder 2"/>
          <p:cNvSpPr txBox="1">
            <a:spLocks/>
          </p:cNvSpPr>
          <p:nvPr/>
        </p:nvSpPr>
        <p:spPr>
          <a:xfrm>
            <a:off x="457200" y="1295400"/>
            <a:ext cx="8229600" cy="6477000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rtl="1"/>
            <a:r>
              <a:rPr lang="ar-EG" dirty="0" smtClean="0">
                <a:solidFill>
                  <a:srgbClr val="FF0000"/>
                </a:solidFill>
              </a:rPr>
              <a:t>محمد أحمد السيد </a:t>
            </a:r>
          </a:p>
          <a:p>
            <a:pPr algn="r" rtl="1">
              <a:buFont typeface="Arial" pitchFamily="34" charset="0"/>
              <a:buNone/>
            </a:pPr>
            <a:r>
              <a:rPr lang="ar-EG" dirty="0" smtClean="0"/>
              <a:t>100 1# $</a:t>
            </a:r>
            <a:r>
              <a:rPr lang="en-US" dirty="0" smtClean="0"/>
              <a:t>a</a:t>
            </a:r>
            <a:r>
              <a:rPr lang="ar-EG" dirty="0" smtClean="0"/>
              <a:t> السيد، محمد أحمد .</a:t>
            </a:r>
          </a:p>
          <a:p>
            <a:pPr algn="r" rtl="1"/>
            <a:endParaRPr lang="ar-EG" dirty="0" smtClean="0"/>
          </a:p>
          <a:p>
            <a:pPr algn="r" rtl="1"/>
            <a:endParaRPr lang="ar-EG" dirty="0" smtClean="0"/>
          </a:p>
          <a:p>
            <a:pPr algn="r" rtl="1"/>
            <a:endParaRPr lang="ar-EG" dirty="0" smtClean="0"/>
          </a:p>
          <a:p>
            <a:pPr algn="r" rtl="1"/>
            <a:endParaRPr lang="ar-EG" dirty="0" smtClean="0"/>
          </a:p>
          <a:p>
            <a:pPr algn="r" rtl="1"/>
            <a:endParaRPr lang="ar-EG" dirty="0" smtClean="0"/>
          </a:p>
          <a:p>
            <a:pPr algn="r" rtl="1"/>
            <a:r>
              <a:rPr lang="ar-EG" dirty="0" smtClean="0"/>
              <a:t>  </a:t>
            </a:r>
            <a:endParaRPr lang="en-US" dirty="0" smtClean="0"/>
          </a:p>
          <a:p>
            <a:pPr algn="r" rt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961478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6420602</TotalTime>
  <Words>454</Words>
  <Application>Microsoft Office PowerPoint</Application>
  <PresentationFormat>On-screen Show (4:3)</PresentationFormat>
  <Paragraphs>93</Paragraphs>
  <Slides>21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Office Theme</vt:lpstr>
      <vt:lpstr>وصف ببليوجرافى متقدم </vt:lpstr>
      <vt:lpstr>حقل 008</vt:lpstr>
      <vt:lpstr>PowerPoint Presentation</vt:lpstr>
      <vt:lpstr>PowerPoint Presentation</vt:lpstr>
      <vt:lpstr>PowerPoint Presentation</vt:lpstr>
      <vt:lpstr>   </vt:lpstr>
      <vt:lpstr>PowerPoint Presentation</vt:lpstr>
      <vt:lpstr>تاج 100 مدخل رئيسى باسم الشخص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الوصف الببليوجرافى المتقدم من خلال الميتاداتا </vt:lpstr>
      <vt:lpstr>خصائص الميتاداتا</vt:lpstr>
      <vt:lpstr>أنواع الميتاداتا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الميتاداتا 4</dc:title>
  <dc:creator>HP</dc:creator>
  <cp:lastModifiedBy>hp</cp:lastModifiedBy>
  <cp:revision>96</cp:revision>
  <dcterms:created xsi:type="dcterms:W3CDTF">2018-10-02T17:36:35Z</dcterms:created>
  <dcterms:modified xsi:type="dcterms:W3CDTF">2007-12-31T22:46:40Z</dcterms:modified>
</cp:coreProperties>
</file>